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6" r:id="rId3"/>
    <p:sldId id="260" r:id="rId4"/>
    <p:sldId id="262" r:id="rId5"/>
    <p:sldId id="263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1"/>
            </a:gs>
            <a:gs pos="18000">
              <a:schemeClr val="tx2">
                <a:lumMod val="50000"/>
              </a:schemeClr>
            </a:gs>
            <a:gs pos="100000">
              <a:schemeClr val="tx1">
                <a:lumMod val="95000"/>
                <a:lumOff val="5000"/>
              </a:schemeClr>
            </a:gs>
          </a:gsLst>
          <a:lin ang="36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1000" y="3613190"/>
            <a:ext cx="8153400" cy="3016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indent="-742950">
              <a:spcAft>
                <a:spcPts val="1200"/>
              </a:spcAft>
            </a:pPr>
            <a:r>
              <a:rPr lang="en-NZ" sz="3600" dirty="0" smtClean="0">
                <a:solidFill>
                  <a:schemeClr val="bg1"/>
                </a:solidFill>
              </a:rPr>
              <a:t>Q3. Use your answer from Q2 to find the angle of refraction when the angle of incident is;    a) 30</a:t>
            </a:r>
            <a:r>
              <a:rPr lang="en-NZ" sz="3600" baseline="30000" dirty="0" smtClean="0">
                <a:solidFill>
                  <a:schemeClr val="bg1"/>
                </a:solidFill>
              </a:rPr>
              <a:t>o</a:t>
            </a:r>
            <a:r>
              <a:rPr lang="en-NZ" sz="3600" dirty="0" smtClean="0">
                <a:solidFill>
                  <a:schemeClr val="bg1"/>
                </a:solidFill>
              </a:rPr>
              <a:t>      b) 80</a:t>
            </a:r>
            <a:r>
              <a:rPr lang="en-NZ" sz="3600" baseline="30000" dirty="0" smtClean="0">
                <a:solidFill>
                  <a:schemeClr val="bg1"/>
                </a:solidFill>
              </a:rPr>
              <a:t>o</a:t>
            </a:r>
            <a:r>
              <a:rPr lang="en-NZ" sz="3600" dirty="0" smtClean="0">
                <a:solidFill>
                  <a:schemeClr val="bg1"/>
                </a:solidFill>
              </a:rPr>
              <a:t>     c) 0</a:t>
            </a:r>
            <a:r>
              <a:rPr lang="en-NZ" sz="3600" baseline="30000" dirty="0" smtClean="0">
                <a:solidFill>
                  <a:schemeClr val="bg1"/>
                </a:solidFill>
              </a:rPr>
              <a:t>o</a:t>
            </a:r>
          </a:p>
          <a:p>
            <a:pPr marL="742950" indent="-742950">
              <a:spcAft>
                <a:spcPts val="1200"/>
              </a:spcAft>
            </a:pPr>
            <a:r>
              <a:rPr lang="en-NZ" sz="3600" dirty="0" smtClean="0">
                <a:solidFill>
                  <a:schemeClr val="bg1"/>
                </a:solidFill>
              </a:rPr>
              <a:t>Q4. What happens to the period of the wave when it gets refracted?</a:t>
            </a:r>
          </a:p>
        </p:txBody>
      </p:sp>
      <p:pic>
        <p:nvPicPr>
          <p:cNvPr id="4097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53000" y="152402"/>
            <a:ext cx="4006871" cy="3409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381000" y="609600"/>
            <a:ext cx="4343400" cy="3016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indent="-742950">
              <a:spcAft>
                <a:spcPts val="1200"/>
              </a:spcAft>
            </a:pPr>
            <a:r>
              <a:rPr lang="en-NZ" sz="3600" dirty="0" smtClean="0">
                <a:solidFill>
                  <a:schemeClr val="bg1"/>
                </a:solidFill>
              </a:rPr>
              <a:t>Q1. Define the term ‘refractive index’</a:t>
            </a:r>
          </a:p>
          <a:p>
            <a:pPr marL="742950" indent="-742950">
              <a:spcAft>
                <a:spcPts val="1200"/>
              </a:spcAft>
            </a:pPr>
            <a:r>
              <a:rPr lang="en-NZ" sz="3600" dirty="0" smtClean="0">
                <a:solidFill>
                  <a:schemeClr val="bg1"/>
                </a:solidFill>
              </a:rPr>
              <a:t>Q2.  α = 45</a:t>
            </a:r>
            <a:r>
              <a:rPr lang="en-NZ" sz="3600" baseline="30000" dirty="0" smtClean="0">
                <a:solidFill>
                  <a:schemeClr val="bg1"/>
                </a:solidFill>
              </a:rPr>
              <a:t>o</a:t>
            </a:r>
            <a:r>
              <a:rPr lang="en-NZ" sz="3600" dirty="0" smtClean="0">
                <a:solidFill>
                  <a:schemeClr val="bg1"/>
                </a:solidFill>
              </a:rPr>
              <a:t> , </a:t>
            </a:r>
            <a:r>
              <a:rPr lang="el-GR" sz="3600" dirty="0" smtClean="0">
                <a:solidFill>
                  <a:schemeClr val="bg1"/>
                </a:solidFill>
              </a:rPr>
              <a:t>β</a:t>
            </a:r>
            <a:r>
              <a:rPr lang="en-NZ" sz="3600" dirty="0" smtClean="0">
                <a:solidFill>
                  <a:schemeClr val="bg1"/>
                </a:solidFill>
              </a:rPr>
              <a:t> = 32</a:t>
            </a:r>
            <a:r>
              <a:rPr lang="en-NZ" sz="3600" baseline="30000" dirty="0" smtClean="0">
                <a:solidFill>
                  <a:schemeClr val="bg1"/>
                </a:solidFill>
              </a:rPr>
              <a:t>o</a:t>
            </a:r>
            <a:r>
              <a:rPr lang="en-NZ" sz="3600" dirty="0" smtClean="0">
                <a:solidFill>
                  <a:schemeClr val="bg1"/>
                </a:solidFill>
              </a:rPr>
              <a:t> Calculate the refractive index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219200" y="304800"/>
          <a:ext cx="6858000" cy="6278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29000"/>
                <a:gridCol w="3429000"/>
              </a:tblGrid>
              <a:tr h="993941">
                <a:tc>
                  <a:txBody>
                    <a:bodyPr/>
                    <a:lstStyle/>
                    <a:p>
                      <a:pPr algn="ctr"/>
                      <a:r>
                        <a:rPr lang="en-NZ" sz="3200" b="1" dirty="0" smtClean="0"/>
                        <a:t>Medium</a:t>
                      </a:r>
                      <a:endParaRPr lang="en-NZ" sz="32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3200" b="1" dirty="0" smtClean="0"/>
                        <a:t>Absolute</a:t>
                      </a:r>
                      <a:r>
                        <a:rPr lang="en-NZ" sz="3200" b="1" baseline="0" dirty="0" smtClean="0"/>
                        <a:t> </a:t>
                      </a:r>
                      <a:r>
                        <a:rPr lang="en-NZ" sz="3200" b="1" dirty="0" smtClean="0"/>
                        <a:t>Refractive</a:t>
                      </a:r>
                      <a:r>
                        <a:rPr lang="en-NZ" sz="3200" b="1" baseline="0" dirty="0" smtClean="0"/>
                        <a:t> Index</a:t>
                      </a:r>
                      <a:endParaRPr lang="en-NZ" sz="32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5670">
                <a:tc>
                  <a:txBody>
                    <a:bodyPr/>
                    <a:lstStyle/>
                    <a:p>
                      <a:pPr algn="ctr"/>
                      <a:r>
                        <a:rPr lang="en-NZ" sz="3200" b="1" dirty="0" smtClean="0">
                          <a:solidFill>
                            <a:srgbClr val="FF0000"/>
                          </a:solidFill>
                        </a:rPr>
                        <a:t>Air</a:t>
                      </a:r>
                      <a:endParaRPr lang="en-NZ" sz="32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3200" b="1" dirty="0" smtClean="0">
                          <a:solidFill>
                            <a:srgbClr val="FF0000"/>
                          </a:solidFill>
                        </a:rPr>
                        <a:t>1.00</a:t>
                      </a:r>
                      <a:endParaRPr lang="en-NZ" sz="32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5670">
                <a:tc>
                  <a:txBody>
                    <a:bodyPr/>
                    <a:lstStyle/>
                    <a:p>
                      <a:pPr algn="ctr"/>
                      <a:r>
                        <a:rPr lang="en-NZ" sz="3200" b="1" dirty="0" smtClean="0"/>
                        <a:t>Water (liquid)</a:t>
                      </a:r>
                      <a:endParaRPr lang="en-NZ" sz="32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3200" b="1" dirty="0" smtClean="0"/>
                        <a:t>1.33</a:t>
                      </a:r>
                      <a:endParaRPr lang="en-NZ" sz="32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5670">
                <a:tc>
                  <a:txBody>
                    <a:bodyPr/>
                    <a:lstStyle/>
                    <a:p>
                      <a:pPr algn="ctr"/>
                      <a:r>
                        <a:rPr lang="en-NZ" sz="3200" b="1" dirty="0" smtClean="0"/>
                        <a:t>Water (ice)</a:t>
                      </a:r>
                      <a:endParaRPr lang="en-NZ" sz="32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3200" b="1" dirty="0" smtClean="0"/>
                        <a:t>1.31</a:t>
                      </a:r>
                      <a:endParaRPr lang="en-NZ" sz="32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5670">
                <a:tc>
                  <a:txBody>
                    <a:bodyPr/>
                    <a:lstStyle/>
                    <a:p>
                      <a:pPr algn="ctr"/>
                      <a:r>
                        <a:rPr lang="en-NZ" sz="3200" b="1" dirty="0" smtClean="0"/>
                        <a:t>Vegetable Oil</a:t>
                      </a:r>
                      <a:endParaRPr lang="en-NZ" sz="32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3200" b="1" dirty="0" smtClean="0"/>
                        <a:t>1.46</a:t>
                      </a:r>
                      <a:endParaRPr lang="en-NZ" sz="32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5670">
                <a:tc>
                  <a:txBody>
                    <a:bodyPr/>
                    <a:lstStyle/>
                    <a:p>
                      <a:pPr algn="ctr"/>
                      <a:r>
                        <a:rPr lang="en-NZ" sz="3200" b="1" dirty="0" smtClean="0"/>
                        <a:t>Silica</a:t>
                      </a:r>
                      <a:r>
                        <a:rPr lang="en-NZ" sz="3200" b="1" baseline="0" dirty="0" smtClean="0"/>
                        <a:t> (quartz)</a:t>
                      </a:r>
                      <a:endParaRPr lang="en-NZ" sz="32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3200" b="1" dirty="0" smtClean="0"/>
                        <a:t>1.46</a:t>
                      </a:r>
                      <a:endParaRPr lang="en-NZ" sz="32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5670">
                <a:tc>
                  <a:txBody>
                    <a:bodyPr/>
                    <a:lstStyle/>
                    <a:p>
                      <a:pPr algn="ctr"/>
                      <a:r>
                        <a:rPr lang="en-NZ" sz="3200" b="1" dirty="0" smtClean="0"/>
                        <a:t>Human Cornea</a:t>
                      </a:r>
                      <a:endParaRPr lang="en-NZ" sz="32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3200" b="1" dirty="0" smtClean="0"/>
                        <a:t>1.38</a:t>
                      </a:r>
                      <a:endParaRPr lang="en-NZ" sz="32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5670">
                <a:tc>
                  <a:txBody>
                    <a:bodyPr/>
                    <a:lstStyle/>
                    <a:p>
                      <a:pPr algn="ctr"/>
                      <a:r>
                        <a:rPr lang="en-NZ" sz="3200" b="1" dirty="0" smtClean="0"/>
                        <a:t>Flint</a:t>
                      </a:r>
                      <a:r>
                        <a:rPr lang="en-NZ" sz="3200" b="1" baseline="0" dirty="0" smtClean="0"/>
                        <a:t> Glass</a:t>
                      </a:r>
                      <a:endParaRPr lang="en-NZ" sz="32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3200" b="1" dirty="0" smtClean="0"/>
                        <a:t>1.65</a:t>
                      </a:r>
                      <a:endParaRPr lang="en-NZ" sz="32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5670">
                <a:tc>
                  <a:txBody>
                    <a:bodyPr/>
                    <a:lstStyle/>
                    <a:p>
                      <a:pPr algn="ctr"/>
                      <a:r>
                        <a:rPr lang="en-NZ" sz="3200" b="1" dirty="0" smtClean="0"/>
                        <a:t>Diamond</a:t>
                      </a:r>
                      <a:endParaRPr lang="en-NZ" sz="32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3200" b="1" dirty="0" smtClean="0"/>
                        <a:t>2.42</a:t>
                      </a:r>
                      <a:endParaRPr lang="en-NZ" sz="32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5670">
                <a:tc>
                  <a:txBody>
                    <a:bodyPr/>
                    <a:lstStyle/>
                    <a:p>
                      <a:pPr algn="ctr"/>
                      <a:r>
                        <a:rPr lang="en-NZ" sz="3200" b="1" dirty="0" smtClean="0"/>
                        <a:t>Glycerol</a:t>
                      </a:r>
                      <a:endParaRPr lang="en-NZ" sz="32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3200" b="1" dirty="0" smtClean="0"/>
                        <a:t>1.47</a:t>
                      </a:r>
                      <a:endParaRPr lang="en-NZ" sz="32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1000" y="656272"/>
            <a:ext cx="8458200" cy="5816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NZ" sz="4000" dirty="0" smtClean="0"/>
              <a:t>n</a:t>
            </a:r>
            <a:r>
              <a:rPr lang="en-NZ" sz="4000" baseline="-25000" dirty="0" smtClean="0"/>
              <a:t>1</a:t>
            </a:r>
            <a:r>
              <a:rPr lang="en-NZ" sz="4000" dirty="0" smtClean="0"/>
              <a:t> , n</a:t>
            </a:r>
            <a:r>
              <a:rPr lang="en-NZ" sz="4000" baseline="-25000" dirty="0" smtClean="0"/>
              <a:t>2 </a:t>
            </a:r>
            <a:r>
              <a:rPr lang="en-NZ" sz="4000" dirty="0" smtClean="0"/>
              <a:t>, n</a:t>
            </a:r>
            <a:r>
              <a:rPr lang="en-NZ" sz="4000" baseline="-25000" dirty="0" smtClean="0"/>
              <a:t>3 </a:t>
            </a:r>
            <a:r>
              <a:rPr lang="en-NZ" sz="4000" dirty="0" smtClean="0"/>
              <a:t>, … = </a:t>
            </a:r>
            <a:r>
              <a:rPr lang="en-NZ" sz="4000" b="1" dirty="0" smtClean="0"/>
              <a:t>absolute</a:t>
            </a:r>
            <a:r>
              <a:rPr lang="en-NZ" sz="4000" dirty="0" smtClean="0"/>
              <a:t> refractive index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NZ" sz="4000" baseline="-25000" dirty="0" smtClean="0"/>
              <a:t> 1</a:t>
            </a:r>
            <a:r>
              <a:rPr lang="en-NZ" sz="4000" dirty="0" smtClean="0"/>
              <a:t>n</a:t>
            </a:r>
            <a:r>
              <a:rPr lang="en-NZ" sz="4000" baseline="-25000" dirty="0" smtClean="0"/>
              <a:t>2</a:t>
            </a:r>
            <a:r>
              <a:rPr lang="en-NZ" sz="4000" dirty="0" smtClean="0"/>
              <a:t> = </a:t>
            </a:r>
            <a:r>
              <a:rPr lang="en-NZ" sz="4000" b="1" dirty="0" smtClean="0"/>
              <a:t>relative </a:t>
            </a:r>
            <a:r>
              <a:rPr lang="en-NZ" sz="4000" dirty="0" smtClean="0"/>
              <a:t>refractive index where: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en-NZ" sz="4000" dirty="0" smtClean="0"/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en-NZ" sz="4000" dirty="0" smtClean="0"/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en-NZ" sz="4000" dirty="0" smtClean="0"/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NZ" sz="4000" u="sng" dirty="0" smtClean="0"/>
              <a:t>Example: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NZ" sz="3600" dirty="0" smtClean="0"/>
              <a:t>If light travels from water to diamond, what would be the relative refractive index?</a:t>
            </a: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/>
        </p:nvGraphicFramePr>
        <p:xfrm>
          <a:off x="2956111" y="2209800"/>
          <a:ext cx="2987489" cy="2362200"/>
        </p:xfrm>
        <a:graphic>
          <a:graphicData uri="http://schemas.openxmlformats.org/presentationml/2006/ole">
            <p:oleObj spid="_x0000_s1026" name="Equation" r:id="rId3" imgW="545760" imgH="431640" progId="Equation.3">
              <p:embed/>
            </p:oleObj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33400" y="352246"/>
            <a:ext cx="7696200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6600" i="1" u="sng" dirty="0" smtClean="0">
                <a:solidFill>
                  <a:schemeClr val="bg1"/>
                </a:solidFill>
              </a:rPr>
              <a:t>Try this!</a:t>
            </a:r>
          </a:p>
          <a:p>
            <a:endParaRPr lang="en-NZ" sz="3600" dirty="0" smtClean="0">
              <a:solidFill>
                <a:schemeClr val="bg1"/>
              </a:solidFill>
            </a:endParaRPr>
          </a:p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n-NZ" sz="4400" dirty="0" smtClean="0">
                <a:solidFill>
                  <a:schemeClr val="bg1"/>
                </a:solidFill>
              </a:rPr>
              <a:t>Refractive index of water = 1.33</a:t>
            </a:r>
          </a:p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n-NZ" sz="4400" dirty="0" smtClean="0">
                <a:solidFill>
                  <a:schemeClr val="bg1"/>
                </a:solidFill>
              </a:rPr>
              <a:t>Refractive index of air = 1.00</a:t>
            </a:r>
          </a:p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n-NZ" sz="4400" dirty="0" smtClean="0">
                <a:solidFill>
                  <a:schemeClr val="bg1"/>
                </a:solidFill>
              </a:rPr>
              <a:t>Light travels </a:t>
            </a:r>
            <a:r>
              <a:rPr lang="en-NZ" sz="4400" b="1" dirty="0" smtClean="0">
                <a:solidFill>
                  <a:schemeClr val="bg1"/>
                </a:solidFill>
              </a:rPr>
              <a:t>from water into air</a:t>
            </a:r>
          </a:p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n-NZ" sz="4400" dirty="0" smtClean="0">
                <a:solidFill>
                  <a:schemeClr val="bg1"/>
                </a:solidFill>
              </a:rPr>
              <a:t>Angle of incidence = </a:t>
            </a:r>
            <a:r>
              <a:rPr lang="en-NZ" sz="4400" dirty="0" smtClean="0">
                <a:solidFill>
                  <a:schemeClr val="bg1"/>
                </a:solidFill>
              </a:rPr>
              <a:t>75</a:t>
            </a:r>
            <a:r>
              <a:rPr lang="en-NZ" sz="4400" baseline="30000" dirty="0" smtClean="0">
                <a:solidFill>
                  <a:schemeClr val="bg1"/>
                </a:solidFill>
              </a:rPr>
              <a:t>o</a:t>
            </a:r>
            <a:endParaRPr lang="en-NZ" sz="4400" baseline="30000" dirty="0" smtClean="0">
              <a:solidFill>
                <a:schemeClr val="bg1"/>
              </a:solidFill>
            </a:endParaRPr>
          </a:p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n-NZ" sz="4400" dirty="0" smtClean="0">
                <a:solidFill>
                  <a:schemeClr val="bg1"/>
                </a:solidFill>
              </a:rPr>
              <a:t>Angle of refraction = ???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09600" y="569178"/>
            <a:ext cx="7696200" cy="57554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4000" b="1" u="sng" dirty="0" smtClean="0">
                <a:solidFill>
                  <a:schemeClr val="bg1"/>
                </a:solidFill>
              </a:rPr>
              <a:t>Critical Angle</a:t>
            </a:r>
            <a:endParaRPr lang="en-NZ" sz="4000" b="1" u="sng" dirty="0" smtClean="0">
              <a:solidFill>
                <a:schemeClr val="bg1"/>
              </a:solidFill>
            </a:endParaRPr>
          </a:p>
          <a:p>
            <a:r>
              <a:rPr lang="en-NZ" sz="3600" dirty="0" smtClean="0">
                <a:solidFill>
                  <a:schemeClr val="bg1"/>
                </a:solidFill>
              </a:rPr>
              <a:t>T</a:t>
            </a:r>
            <a:r>
              <a:rPr lang="en-NZ" sz="3600" dirty="0" smtClean="0">
                <a:solidFill>
                  <a:schemeClr val="bg1"/>
                </a:solidFill>
              </a:rPr>
              <a:t>he angle of incidence where light entering an optically less dense medium refracts at right angles</a:t>
            </a:r>
          </a:p>
          <a:p>
            <a:endParaRPr lang="en-NZ" sz="3600" dirty="0" smtClean="0">
              <a:solidFill>
                <a:schemeClr val="bg1"/>
              </a:solidFill>
            </a:endParaRPr>
          </a:p>
          <a:p>
            <a:r>
              <a:rPr lang="en-NZ" sz="4000" b="1" u="sng" dirty="0" smtClean="0">
                <a:solidFill>
                  <a:schemeClr val="bg1"/>
                </a:solidFill>
              </a:rPr>
              <a:t>Total Internal Reflection</a:t>
            </a:r>
          </a:p>
          <a:p>
            <a:r>
              <a:rPr lang="en-NZ" sz="3600" dirty="0" smtClean="0">
                <a:solidFill>
                  <a:schemeClr val="bg1"/>
                </a:solidFill>
              </a:rPr>
              <a:t>W</a:t>
            </a:r>
            <a:r>
              <a:rPr lang="en-NZ" sz="3600" dirty="0" smtClean="0">
                <a:solidFill>
                  <a:schemeClr val="bg1"/>
                </a:solidFill>
              </a:rPr>
              <a:t>here light is totally reflected instead of being refracted. Occurs when the angle of incidence is greater than the critical angle.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</TotalTime>
  <Words>212</Words>
  <Application>Microsoft Office PowerPoint</Application>
  <PresentationFormat>On-screen Show (4:3)</PresentationFormat>
  <Paragraphs>43</Paragraphs>
  <Slides>5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7" baseType="lpstr">
      <vt:lpstr>Office Theme</vt:lpstr>
      <vt:lpstr>Equation</vt:lpstr>
      <vt:lpstr>Slide 1</vt:lpstr>
      <vt:lpstr>Slide 2</vt:lpstr>
      <vt:lpstr>Slide 3</vt:lpstr>
      <vt:lpstr>Slide 4</vt:lpstr>
      <vt:lpstr>Slide 5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/>
  <cp:lastModifiedBy>Ministry of Education</cp:lastModifiedBy>
  <cp:revision>37</cp:revision>
  <dcterms:created xsi:type="dcterms:W3CDTF">2006-08-16T00:00:00Z</dcterms:created>
  <dcterms:modified xsi:type="dcterms:W3CDTF">2012-02-29T19:04:26Z</dcterms:modified>
</cp:coreProperties>
</file>